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4"/>
  </p:notesMasterIdLst>
  <p:handoutMasterIdLst>
    <p:handoutMasterId r:id="rId15"/>
  </p:handoutMasterIdLst>
  <p:sldIdLst>
    <p:sldId id="4119" r:id="rId5"/>
    <p:sldId id="4133" r:id="rId6"/>
    <p:sldId id="4185" r:id="rId7"/>
    <p:sldId id="4187" r:id="rId8"/>
    <p:sldId id="4188" r:id="rId9"/>
    <p:sldId id="4189" r:id="rId10"/>
    <p:sldId id="4190" r:id="rId11"/>
    <p:sldId id="4191" r:id="rId12"/>
    <p:sldId id="4004" r:id="rId13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105" d="100"/>
          <a:sy n="105" d="100"/>
        </p:scale>
        <p:origin x="126" y="306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09/02/2024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09/02/2024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31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66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6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87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0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RBBNet/projects/3/views/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4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4919472" y="2301775"/>
            <a:ext cx="6886610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</a:t>
            </a:r>
            <a:r>
              <a:rPr lang="pt-BR" altLang="pt-BR" sz="20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15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fev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o cronograma.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Acompanhamento.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Padrões de nomes dos nodes.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359232" y="1771414"/>
            <a:ext cx="11473535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5" y="495025"/>
            <a:ext cx="559597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551960" y="2213463"/>
            <a:ext cx="178813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VMs</a:t>
            </a:r>
            <a:r>
              <a:rPr lang="pt-BR" sz="1400" dirty="0"/>
              <a:t> + Roteiro 1.1-1.5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575304" y="264584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575304" y="3078227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575304" y="3510609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575304" y="3942991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575304" y="437537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609388" y="2211587"/>
            <a:ext cx="132760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2.1/2/3/4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36992" y="2644345"/>
            <a:ext cx="83239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3.1/2/5/6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769388" y="3073378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604995" y="3509861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435192" y="3942619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279576" y="437537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C0339C0-3C2E-8108-FDC1-B2ACABE0E2C1}"/>
              </a:ext>
            </a:extLst>
          </p:cNvPr>
          <p:cNvSpPr/>
          <p:nvPr/>
        </p:nvSpPr>
        <p:spPr>
          <a:xfrm>
            <a:off x="5383680" y="2211587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E9FBD78-C3AC-D87E-FDBA-FC8E84E9E9BF}"/>
              </a:ext>
            </a:extLst>
          </p:cNvPr>
          <p:cNvSpPr/>
          <p:nvPr/>
        </p:nvSpPr>
        <p:spPr>
          <a:xfrm>
            <a:off x="3456432" y="5139130"/>
            <a:ext cx="4425696" cy="1568756"/>
          </a:xfrm>
          <a:prstGeom prst="wedgeRectCallout">
            <a:avLst>
              <a:gd name="adj1" fmla="val -47481"/>
              <a:gd name="adj2" fmla="val -7857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Monitoração: Dataprev/TCU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Observação: RNP, CPQD, PUC e BNDES.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PUC: documentação.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RNP/BNDES: reproduzir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CPQD: rodar </a:t>
            </a:r>
            <a:r>
              <a:rPr lang="pt-BR" sz="1400" b="1" i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permissionamento: BNDES.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7096EA-AC48-E672-300E-E682151FD6E1}"/>
              </a:ext>
            </a:extLst>
          </p:cNvPr>
          <p:cNvSpPr/>
          <p:nvPr/>
        </p:nvSpPr>
        <p:spPr>
          <a:xfrm>
            <a:off x="2039113" y="437662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D36ECE-7FE1-1305-9162-AD04927CC696}"/>
              </a:ext>
            </a:extLst>
          </p:cNvPr>
          <p:cNvSpPr/>
          <p:nvPr/>
        </p:nvSpPr>
        <p:spPr>
          <a:xfrm>
            <a:off x="2039113" y="221158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8C58A7D-AEBA-7038-0E0A-1D8AC9133073}"/>
              </a:ext>
            </a:extLst>
          </p:cNvPr>
          <p:cNvSpPr/>
          <p:nvPr/>
        </p:nvSpPr>
        <p:spPr>
          <a:xfrm>
            <a:off x="2039113" y="264459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9273C4-B210-1B3F-4453-C15C13A74D73}"/>
              </a:ext>
            </a:extLst>
          </p:cNvPr>
          <p:cNvSpPr/>
          <p:nvPr/>
        </p:nvSpPr>
        <p:spPr>
          <a:xfrm>
            <a:off x="2039113" y="3077603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8132725-4BC8-F7C0-1F3C-12F243F2710D}"/>
              </a:ext>
            </a:extLst>
          </p:cNvPr>
          <p:cNvSpPr/>
          <p:nvPr/>
        </p:nvSpPr>
        <p:spPr>
          <a:xfrm>
            <a:off x="2039113" y="3510611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00EB9A-2A81-76A6-92A9-111E70B0DD29}"/>
              </a:ext>
            </a:extLst>
          </p:cNvPr>
          <p:cNvSpPr/>
          <p:nvPr/>
        </p:nvSpPr>
        <p:spPr>
          <a:xfrm>
            <a:off x="2039113" y="3943619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C6AE71-B4F3-94CA-928C-7FDD8021E5F1}"/>
              </a:ext>
            </a:extLst>
          </p:cNvPr>
          <p:cNvSpPr/>
          <p:nvPr/>
        </p:nvSpPr>
        <p:spPr>
          <a:xfrm>
            <a:off x="2017877" y="437537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Balão de Fala: Retângulo 30">
            <a:extLst>
              <a:ext uri="{FF2B5EF4-FFF2-40B4-BE49-F238E27FC236}">
                <a16:creationId xmlns:a16="http://schemas.microsoft.com/office/drawing/2014/main" id="{D88FEE04-64D2-BB04-4268-1D618D55DC72}"/>
              </a:ext>
            </a:extLst>
          </p:cNvPr>
          <p:cNvSpPr/>
          <p:nvPr/>
        </p:nvSpPr>
        <p:spPr>
          <a:xfrm>
            <a:off x="3255264" y="1242732"/>
            <a:ext cx="1080000" cy="441444"/>
          </a:xfrm>
          <a:prstGeom prst="wedgeRectCallout">
            <a:avLst>
              <a:gd name="adj1" fmla="val 145046"/>
              <a:gd name="adj2" fmla="val 16684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09/02 enodes.md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2B39E03-4FCB-065E-1D79-7B02D5C10565}"/>
              </a:ext>
            </a:extLst>
          </p:cNvPr>
          <p:cNvSpPr/>
          <p:nvPr/>
        </p:nvSpPr>
        <p:spPr>
          <a:xfrm>
            <a:off x="5394959" y="437537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B9675A0-E8D0-8305-32E9-DF26A0425B0E}"/>
              </a:ext>
            </a:extLst>
          </p:cNvPr>
          <p:cNvSpPr/>
          <p:nvPr/>
        </p:nvSpPr>
        <p:spPr>
          <a:xfrm>
            <a:off x="5394960" y="3942619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40B3414-6D3E-720F-9FB9-993D049E0ECC}"/>
              </a:ext>
            </a:extLst>
          </p:cNvPr>
          <p:cNvSpPr/>
          <p:nvPr/>
        </p:nvSpPr>
        <p:spPr>
          <a:xfrm>
            <a:off x="5394959" y="3509861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72B7E33-18FE-EB2C-38AA-589637532D9F}"/>
              </a:ext>
            </a:extLst>
          </p:cNvPr>
          <p:cNvSpPr/>
          <p:nvPr/>
        </p:nvSpPr>
        <p:spPr>
          <a:xfrm>
            <a:off x="5394959" y="3077103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6C77894-AE08-0B4F-8236-9E6CFB6B7F5D}"/>
              </a:ext>
            </a:extLst>
          </p:cNvPr>
          <p:cNvSpPr/>
          <p:nvPr/>
        </p:nvSpPr>
        <p:spPr>
          <a:xfrm>
            <a:off x="5394959" y="264434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3339601E-BAEE-2954-9898-4226D3A03035}"/>
              </a:ext>
            </a:extLst>
          </p:cNvPr>
          <p:cNvSpPr/>
          <p:nvPr/>
        </p:nvSpPr>
        <p:spPr>
          <a:xfrm>
            <a:off x="11292812" y="3942619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0C66135-72D2-0270-FE38-F50896D2B996}"/>
              </a:ext>
            </a:extLst>
          </p:cNvPr>
          <p:cNvSpPr/>
          <p:nvPr/>
        </p:nvSpPr>
        <p:spPr>
          <a:xfrm>
            <a:off x="11300604" y="3509861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AE6D9-D90A-6CE6-F4F1-28FA5035D1D4}"/>
              </a:ext>
            </a:extLst>
          </p:cNvPr>
          <p:cNvSpPr/>
          <p:nvPr/>
        </p:nvSpPr>
        <p:spPr>
          <a:xfrm>
            <a:off x="11294897" y="3077103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A2965C2-411A-EF3B-905D-2C6E1C9BD551}"/>
              </a:ext>
            </a:extLst>
          </p:cNvPr>
          <p:cNvSpPr/>
          <p:nvPr/>
        </p:nvSpPr>
        <p:spPr>
          <a:xfrm>
            <a:off x="11292812" y="264434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3FDD2DC-B80B-66BC-6B92-AFFA3E8865EF}"/>
              </a:ext>
            </a:extLst>
          </p:cNvPr>
          <p:cNvSpPr/>
          <p:nvPr/>
        </p:nvSpPr>
        <p:spPr>
          <a:xfrm>
            <a:off x="11292812" y="2211587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Balão de Fala: Retângulo 41">
            <a:extLst>
              <a:ext uri="{FF2B5EF4-FFF2-40B4-BE49-F238E27FC236}">
                <a16:creationId xmlns:a16="http://schemas.microsoft.com/office/drawing/2014/main" id="{DE76081E-7E8E-3756-EC55-C194F62828DA}"/>
              </a:ext>
            </a:extLst>
          </p:cNvPr>
          <p:cNvSpPr/>
          <p:nvPr/>
        </p:nvSpPr>
        <p:spPr>
          <a:xfrm>
            <a:off x="10467685" y="931753"/>
            <a:ext cx="1579475" cy="758770"/>
          </a:xfrm>
          <a:prstGeom prst="wedgeRectCallout">
            <a:avLst>
              <a:gd name="adj1" fmla="val 16205"/>
              <a:gd name="adj2" fmla="val 11103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Regras firewall (monitoração +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-boot)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ED251CA-4EEE-1AC7-138A-D07C3272A49D}"/>
              </a:ext>
            </a:extLst>
          </p:cNvPr>
          <p:cNvSpPr/>
          <p:nvPr/>
        </p:nvSpPr>
        <p:spPr>
          <a:xfrm>
            <a:off x="7936992" y="4372410"/>
            <a:ext cx="33298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Calibri"/>
              </a:rPr>
              <a:t>Subir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writers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 e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observer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-boot</a:t>
            </a:r>
          </a:p>
        </p:txBody>
      </p:sp>
      <p:sp>
        <p:nvSpPr>
          <p:cNvPr id="2" name="Balão de Fala: Retângulo 1">
            <a:extLst>
              <a:ext uri="{FF2B5EF4-FFF2-40B4-BE49-F238E27FC236}">
                <a16:creationId xmlns:a16="http://schemas.microsoft.com/office/drawing/2014/main" id="{96F5FEE0-1FA0-3BCE-AB03-B82603724C64}"/>
              </a:ext>
            </a:extLst>
          </p:cNvPr>
          <p:cNvSpPr/>
          <p:nvPr/>
        </p:nvSpPr>
        <p:spPr>
          <a:xfrm>
            <a:off x="359232" y="5126444"/>
            <a:ext cx="2976192" cy="691147"/>
          </a:xfrm>
          <a:prstGeom prst="wedgeRectCallout">
            <a:avLst>
              <a:gd name="adj1" fmla="val 5855"/>
              <a:gd name="adj2" fmla="val -11615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Operações: todos</a:t>
            </a:r>
          </a:p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Balão de Fala: Retângulo 4">
            <a:extLst>
              <a:ext uri="{FF2B5EF4-FFF2-40B4-BE49-F238E27FC236}">
                <a16:creationId xmlns:a16="http://schemas.microsoft.com/office/drawing/2014/main" id="{A319DDE3-4593-5C75-35BD-3E9D8FDD6DD5}"/>
              </a:ext>
            </a:extLst>
          </p:cNvPr>
          <p:cNvSpPr/>
          <p:nvPr/>
        </p:nvSpPr>
        <p:spPr>
          <a:xfrm>
            <a:off x="5782368" y="1257946"/>
            <a:ext cx="1258511" cy="441444"/>
          </a:xfrm>
          <a:prstGeom prst="wedgeRectCallout">
            <a:avLst>
              <a:gd name="adj1" fmla="val 10759"/>
              <a:gd name="adj2" fmla="val 1585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23/02 – Regras de firewall</a:t>
            </a:r>
          </a:p>
        </p:txBody>
      </p:sp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9D379249-4C6D-E3A5-7E22-24D6F0092494}"/>
              </a:ext>
            </a:extLst>
          </p:cNvPr>
          <p:cNvSpPr/>
          <p:nvPr/>
        </p:nvSpPr>
        <p:spPr>
          <a:xfrm>
            <a:off x="4518816" y="1242732"/>
            <a:ext cx="1080000" cy="441444"/>
          </a:xfrm>
          <a:prstGeom prst="wedgeRectCallout">
            <a:avLst>
              <a:gd name="adj1" fmla="val 54888"/>
              <a:gd name="adj2" fmla="val 166841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1200" b="1" dirty="0">
                <a:ln/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12-16/02 carnaval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7F5341F9-3EB4-2E49-7A1D-8048490D6174}"/>
              </a:ext>
            </a:extLst>
          </p:cNvPr>
          <p:cNvSpPr/>
          <p:nvPr/>
        </p:nvSpPr>
        <p:spPr>
          <a:xfrm>
            <a:off x="7974120" y="1257946"/>
            <a:ext cx="563275" cy="441444"/>
          </a:xfrm>
          <a:prstGeom prst="wedgeRectCallout">
            <a:avLst>
              <a:gd name="adj1" fmla="val 102040"/>
              <a:gd name="adj2" fmla="val 26419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15/03</a:t>
            </a:r>
          </a:p>
        </p:txBody>
      </p:sp>
      <p:sp>
        <p:nvSpPr>
          <p:cNvPr id="44" name="Balão de Fala: Retângulo 43">
            <a:extLst>
              <a:ext uri="{FF2B5EF4-FFF2-40B4-BE49-F238E27FC236}">
                <a16:creationId xmlns:a16="http://schemas.microsoft.com/office/drawing/2014/main" id="{E120FF1E-3905-9CB0-7DE8-C7D1BB447059}"/>
              </a:ext>
            </a:extLst>
          </p:cNvPr>
          <p:cNvSpPr/>
          <p:nvPr/>
        </p:nvSpPr>
        <p:spPr>
          <a:xfrm>
            <a:off x="9238667" y="1242732"/>
            <a:ext cx="563275" cy="441444"/>
          </a:xfrm>
          <a:prstGeom prst="wedgeRectCallout">
            <a:avLst>
              <a:gd name="adj1" fmla="val 160482"/>
              <a:gd name="adj2" fmla="val 45476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29/03</a:t>
            </a:r>
          </a:p>
        </p:txBody>
      </p:sp>
      <p:sp>
        <p:nvSpPr>
          <p:cNvPr id="45" name="Balão de Fala: Retângulo 44">
            <a:extLst>
              <a:ext uri="{FF2B5EF4-FFF2-40B4-BE49-F238E27FC236}">
                <a16:creationId xmlns:a16="http://schemas.microsoft.com/office/drawing/2014/main" id="{87B5377E-AE7A-402B-FBDE-40F31ADA3366}"/>
              </a:ext>
            </a:extLst>
          </p:cNvPr>
          <p:cNvSpPr/>
          <p:nvPr/>
        </p:nvSpPr>
        <p:spPr>
          <a:xfrm>
            <a:off x="9870940" y="1242732"/>
            <a:ext cx="563275" cy="441444"/>
          </a:xfrm>
          <a:prstGeom prst="wedgeRectCallout">
            <a:avLst>
              <a:gd name="adj1" fmla="val 191326"/>
              <a:gd name="adj2" fmla="val 55626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05/04</a:t>
            </a:r>
          </a:p>
        </p:txBody>
      </p:sp>
      <p:sp>
        <p:nvSpPr>
          <p:cNvPr id="46" name="Balão de Fala: Retângulo 45">
            <a:extLst>
              <a:ext uri="{FF2B5EF4-FFF2-40B4-BE49-F238E27FC236}">
                <a16:creationId xmlns:a16="http://schemas.microsoft.com/office/drawing/2014/main" id="{B18BD12C-D7B0-5AFD-F65F-1F66E0FDB7D0}"/>
              </a:ext>
            </a:extLst>
          </p:cNvPr>
          <p:cNvSpPr/>
          <p:nvPr/>
        </p:nvSpPr>
        <p:spPr>
          <a:xfrm>
            <a:off x="10020795" y="5123479"/>
            <a:ext cx="1701588" cy="957480"/>
          </a:xfrm>
          <a:prstGeom prst="wedgeRectCallout">
            <a:avLst>
              <a:gd name="adj1" fmla="val 67077"/>
              <a:gd name="adj2" fmla="val -9401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12/04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Abertura dos </a:t>
            </a:r>
            <a:r>
              <a:rPr lang="pt-BR" sz="1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-boots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Inauguração da RBB</a:t>
            </a:r>
          </a:p>
          <a:p>
            <a:pPr algn="ctr"/>
            <a:endParaRPr lang="pt-BR" sz="1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Balão de Fala: Retângulo 46">
            <a:extLst>
              <a:ext uri="{FF2B5EF4-FFF2-40B4-BE49-F238E27FC236}">
                <a16:creationId xmlns:a16="http://schemas.microsoft.com/office/drawing/2014/main" id="{B4C71765-673F-28E0-5503-5326D65E8524}"/>
              </a:ext>
            </a:extLst>
          </p:cNvPr>
          <p:cNvSpPr/>
          <p:nvPr/>
        </p:nvSpPr>
        <p:spPr>
          <a:xfrm>
            <a:off x="7341846" y="1257946"/>
            <a:ext cx="563275" cy="441444"/>
          </a:xfrm>
          <a:prstGeom prst="wedgeRectCallout">
            <a:avLst>
              <a:gd name="adj1" fmla="val 63080"/>
              <a:gd name="adj2" fmla="val 15441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08/03</a:t>
            </a:r>
          </a:p>
        </p:txBody>
      </p:sp>
      <p:sp>
        <p:nvSpPr>
          <p:cNvPr id="49" name="Balão de Fala: Retângulo 48">
            <a:extLst>
              <a:ext uri="{FF2B5EF4-FFF2-40B4-BE49-F238E27FC236}">
                <a16:creationId xmlns:a16="http://schemas.microsoft.com/office/drawing/2014/main" id="{B41E6308-125F-52FF-AE29-5124EAAC8706}"/>
              </a:ext>
            </a:extLst>
          </p:cNvPr>
          <p:cNvSpPr/>
          <p:nvPr/>
        </p:nvSpPr>
        <p:spPr>
          <a:xfrm>
            <a:off x="8606393" y="1247434"/>
            <a:ext cx="563275" cy="441444"/>
          </a:xfrm>
          <a:prstGeom prst="wedgeRectCallout">
            <a:avLst>
              <a:gd name="adj1" fmla="val 124768"/>
              <a:gd name="adj2" fmla="val 35533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22/03</a:t>
            </a:r>
          </a:p>
        </p:txBody>
      </p:sp>
    </p:spTree>
    <p:extLst>
      <p:ext uri="{BB962C8B-B14F-4D97-AF65-F5344CB8AC3E}">
        <p14:creationId xmlns:p14="http://schemas.microsoft.com/office/powerpoint/2010/main" val="293115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Acompanhamento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https://github.com/orgs/RBBNet/projects/3/views/1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926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Padrões de Nomes dos Nodes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19A3392-01C4-E158-1828-C8B560BDB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3303"/>
            <a:ext cx="12192000" cy="46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Padrões de Nomes dos Nodes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Essencial uniformizar códigos.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Embora, só o BNDES tenha tido contado com eles por conta do permissionamento.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Baseado na enum.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23FEE7B-5170-74A2-0B0A-09F64103D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082" y="2916996"/>
            <a:ext cx="84391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Padrões de Nomes dos Nodes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Padrão de nomes também é interessante.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Menos essencial, no geral.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Implicações: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de todos igual ao cadastro do permissionamento.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Possíveis validações no permissionamento.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Apresentação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 permissionamento.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Este deve ser expandido para outras funções.</a:t>
            </a:r>
          </a:p>
        </p:txBody>
      </p:sp>
    </p:spTree>
    <p:extLst>
      <p:ext uri="{BB962C8B-B14F-4D97-AF65-F5344CB8AC3E}">
        <p14:creationId xmlns:p14="http://schemas.microsoft.com/office/powerpoint/2010/main" val="132690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Padrões de Nomes dos Nodes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Interface do permissionamento: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Name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deveria ser um nome único no contexto da organização.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Faz sentido que seja ligado ao tipo (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nodeType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boot,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writer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-boot (ou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observer_boot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?).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Acrescenta um sequencial?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boot1, validator1 etc...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Validação pendente: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Garantir que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name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única para a mesma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organization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Organization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evitar PUC-RJ e PUC_RJ.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AA8953-4C37-70F4-6AC9-F91DA04D3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96" y="1852205"/>
            <a:ext cx="5138928" cy="16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36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14642</TotalTime>
  <Words>410</Words>
  <Application>Microsoft Office PowerPoint</Application>
  <PresentationFormat>Widescreen</PresentationFormat>
  <Paragraphs>117</Paragraphs>
  <Slides>9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98</cp:revision>
  <cp:lastPrinted>2022-11-07T22:20:14Z</cp:lastPrinted>
  <dcterms:created xsi:type="dcterms:W3CDTF">2023-03-27T20:40:19Z</dcterms:created>
  <dcterms:modified xsi:type="dcterms:W3CDTF">2024-02-09T20:58:53Z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